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42" r:id="rId1"/>
  </p:sldMasterIdLst>
  <p:notesMasterIdLst>
    <p:notesMasterId r:id="rId51"/>
  </p:notesMasterIdLst>
  <p:sldIdLst>
    <p:sldId id="268" r:id="rId2"/>
    <p:sldId id="257" r:id="rId3"/>
    <p:sldId id="270" r:id="rId4"/>
    <p:sldId id="271" r:id="rId5"/>
    <p:sldId id="277" r:id="rId6"/>
    <p:sldId id="278" r:id="rId7"/>
    <p:sldId id="279" r:id="rId8"/>
    <p:sldId id="280" r:id="rId9"/>
    <p:sldId id="282" r:id="rId10"/>
    <p:sldId id="281" r:id="rId11"/>
    <p:sldId id="284" r:id="rId12"/>
    <p:sldId id="283" r:id="rId13"/>
    <p:sldId id="285" r:id="rId14"/>
    <p:sldId id="286" r:id="rId15"/>
    <p:sldId id="289" r:id="rId16"/>
    <p:sldId id="291" r:id="rId17"/>
    <p:sldId id="292" r:id="rId18"/>
    <p:sldId id="293" r:id="rId19"/>
    <p:sldId id="294" r:id="rId20"/>
    <p:sldId id="295" r:id="rId21"/>
    <p:sldId id="287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5" r:id="rId50"/>
  </p:sldIdLst>
  <p:sldSz cx="12192000" cy="6858000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entury Gothic" panose="020B0502020202020204" pitchFamily="34" charset="0"/>
      <p:regular r:id="rId56"/>
      <p:bold r:id="rId57"/>
      <p:italic r:id="rId58"/>
      <p:boldItalic r:id="rId59"/>
    </p:embeddedFont>
    <p:embeddedFont>
      <p:font typeface="Montserrat" panose="00000500000000000000" pitchFamily="2" charset="-52"/>
      <p:regular r:id="rId60"/>
      <p:bold r:id="rId61"/>
      <p:italic r:id="rId62"/>
      <p:boldItalic r:id="rId63"/>
    </p:embeddedFont>
    <p:embeddedFont>
      <p:font typeface="Wingdings 2" panose="05020102010507070707" pitchFamily="18" charset="2"/>
      <p:regular r:id="rId6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03E76-A9C5-42D6-BD95-F449B3482930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77752B-A16C-446B-8A51-CABEECF922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14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825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47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18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5058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922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292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92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742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24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18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749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659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781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282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77752B-A16C-446B-8A51-CABEECF9224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78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8229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842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543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6484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727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15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98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730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879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2475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96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21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474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25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B1EE4E1-2FA8-4009-9C44-69A88C4F0087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76B3EF6-FFA2-4E67-8909-AE8A1A0DF1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9655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DF11C-FC75-420C-A0D7-B6EE070D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92" y="132773"/>
            <a:ext cx="11787349" cy="1823727"/>
          </a:xfrm>
        </p:spPr>
        <p:txBody>
          <a:bodyPr/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4000" b="1" i="1" dirty="0">
                <a:solidFill>
                  <a:srgbClr val="46ABF8"/>
                </a:solidFill>
                <a:latin typeface="Montserrat" panose="00000500000000000000" pitchFamily="2" charset="-52"/>
              </a:rPr>
              <a:t>ТРЕК: </a:t>
            </a:r>
            <a:r>
              <a:rPr lang="ru-RU" i="1" dirty="0">
                <a:solidFill>
                  <a:srgbClr val="46ABF8"/>
                </a:solidFill>
                <a:latin typeface="Montserrat" panose="00000500000000000000" pitchFamily="2" charset="-52"/>
              </a:rPr>
              <a:t>«</a:t>
            </a:r>
            <a:r>
              <a:rPr lang="ru-RU" sz="4000" b="1" i="1" dirty="0">
                <a:solidFill>
                  <a:srgbClr val="46ABF8"/>
                </a:solidFill>
                <a:latin typeface="Montserrat" panose="00000500000000000000" pitchFamily="2" charset="-52"/>
              </a:rPr>
              <a:t>ПРИКЛАДНОЙ АРХИТЕКТУРНЫЙ СЕРВИС»</a:t>
            </a:r>
            <a:br>
              <a:rPr lang="ru-RU" sz="4000" b="1" i="1" dirty="0">
                <a:solidFill>
                  <a:srgbClr val="46ABF8"/>
                </a:solidFill>
                <a:latin typeface="Montserrat" panose="00000500000000000000" pitchFamily="2" charset="-52"/>
              </a:rPr>
            </a:br>
            <a:r>
              <a:rPr lang="ru-RU" sz="4000" b="1" i="1" dirty="0">
                <a:solidFill>
                  <a:srgbClr val="46ABF8"/>
                </a:solidFill>
                <a:latin typeface="Montserrat" panose="00000500000000000000" pitchFamily="2" charset="-52"/>
              </a:rPr>
              <a:t>КОМАНДА «АВАНГАРД»</a:t>
            </a:r>
            <a:endParaRPr lang="ru-RU" sz="4000" i="1" dirty="0">
              <a:solidFill>
                <a:schemeClr val="dk1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pic>
        <p:nvPicPr>
          <p:cNvPr id="9" name="Google Shape;47;p4" title="Group 2087327243.png">
            <a:extLst>
              <a:ext uri="{FF2B5EF4-FFF2-40B4-BE49-F238E27FC236}">
                <a16:creationId xmlns:a16="http://schemas.microsoft.com/office/drawing/2014/main" id="{204FC402-BEA0-48F0-84B1-35E0B0D28805}"/>
              </a:ext>
            </a:extLst>
          </p:cNvPr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-4" y="1920336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7;p4">
            <a:extLst>
              <a:ext uri="{FF2B5EF4-FFF2-40B4-BE49-F238E27FC236}">
                <a16:creationId xmlns:a16="http://schemas.microsoft.com/office/drawing/2014/main" id="{36148005-7594-447F-866A-873B25DF6546}"/>
              </a:ext>
            </a:extLst>
          </p:cNvPr>
          <p:cNvSpPr/>
          <p:nvPr/>
        </p:nvSpPr>
        <p:spPr bwMode="auto">
          <a:xfrm>
            <a:off x="3694771" y="4328908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11" name="Google Shape;59;p4">
            <a:extLst>
              <a:ext uri="{FF2B5EF4-FFF2-40B4-BE49-F238E27FC236}">
                <a16:creationId xmlns:a16="http://schemas.microsoft.com/office/drawing/2014/main" id="{6C89FC23-04BD-4F61-BC69-30691B195AF6}"/>
              </a:ext>
            </a:extLst>
          </p:cNvPr>
          <p:cNvSpPr/>
          <p:nvPr/>
        </p:nvSpPr>
        <p:spPr bwMode="auto">
          <a:xfrm>
            <a:off x="1049989" y="4430618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14" name="Google Shape;65;p4">
            <a:extLst>
              <a:ext uri="{FF2B5EF4-FFF2-40B4-BE49-F238E27FC236}">
                <a16:creationId xmlns:a16="http://schemas.microsoft.com/office/drawing/2014/main" id="{C9118B26-43EF-41D8-8103-DC6734031874}"/>
              </a:ext>
            </a:extLst>
          </p:cNvPr>
          <p:cNvSpPr/>
          <p:nvPr/>
        </p:nvSpPr>
        <p:spPr bwMode="auto">
          <a:xfrm>
            <a:off x="613713" y="2081119"/>
            <a:ext cx="1403351" cy="140335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15" name="Google Shape;70;p4">
            <a:extLst>
              <a:ext uri="{FF2B5EF4-FFF2-40B4-BE49-F238E27FC236}">
                <a16:creationId xmlns:a16="http://schemas.microsoft.com/office/drawing/2014/main" id="{F653E989-730F-4ED7-9776-C95489ED2705}"/>
              </a:ext>
            </a:extLst>
          </p:cNvPr>
          <p:cNvSpPr/>
          <p:nvPr/>
        </p:nvSpPr>
        <p:spPr bwMode="auto">
          <a:xfrm>
            <a:off x="3771216" y="5833969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b="1" i="1" dirty="0">
                <a:solidFill>
                  <a:srgbClr val="FFFFFF"/>
                </a:solidFill>
                <a:latin typeface="Montserrat" panose="00000500000000000000" pitchFamily="2" charset="-52"/>
              </a:rPr>
              <a:t>Сокол Игорь</a:t>
            </a:r>
            <a:endParaRPr sz="1600" b="1" i="1" dirty="0">
              <a:solidFill>
                <a:schemeClr val="dk1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16" name="Google Shape;71;p4">
            <a:extLst>
              <a:ext uri="{FF2B5EF4-FFF2-40B4-BE49-F238E27FC236}">
                <a16:creationId xmlns:a16="http://schemas.microsoft.com/office/drawing/2014/main" id="{078B4248-144D-478D-A5CD-A955BD39DF4F}"/>
              </a:ext>
            </a:extLst>
          </p:cNvPr>
          <p:cNvSpPr/>
          <p:nvPr/>
        </p:nvSpPr>
        <p:spPr bwMode="auto">
          <a:xfrm>
            <a:off x="536014" y="6175003"/>
            <a:ext cx="2718174" cy="339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b="1" i="1" dirty="0">
                <a:solidFill>
                  <a:srgbClr val="999999"/>
                </a:solidFill>
                <a:latin typeface="Montserrat" panose="00000500000000000000" pitchFamily="2" charset="-52"/>
                <a:ea typeface="Calibri"/>
                <a:cs typeface="Calibri"/>
              </a:rPr>
              <a:t>Архитектор ИС</a:t>
            </a:r>
            <a:endParaRPr sz="1200" b="1" i="1" dirty="0">
              <a:solidFill>
                <a:srgbClr val="999999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17" name="Google Shape;72;p4">
            <a:extLst>
              <a:ext uri="{FF2B5EF4-FFF2-40B4-BE49-F238E27FC236}">
                <a16:creationId xmlns:a16="http://schemas.microsoft.com/office/drawing/2014/main" id="{BB4286C0-B7DA-4841-81FC-7C5433B08DCE}"/>
              </a:ext>
            </a:extLst>
          </p:cNvPr>
          <p:cNvSpPr/>
          <p:nvPr/>
        </p:nvSpPr>
        <p:spPr bwMode="auto">
          <a:xfrm>
            <a:off x="536014" y="5914652"/>
            <a:ext cx="3158757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b="1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Жулянов</a:t>
            </a:r>
            <a:r>
              <a:rPr lang="ru-RU" sz="1600" b="1" i="1" dirty="0">
                <a:solidFill>
                  <a:srgbClr val="FFFFFF"/>
                </a:solidFill>
                <a:latin typeface="Montserrat" panose="00000500000000000000" pitchFamily="2" charset="-52"/>
              </a:rPr>
              <a:t> Владислав</a:t>
            </a:r>
            <a:endParaRPr sz="1600" b="1" i="1" dirty="0">
              <a:solidFill>
                <a:schemeClr val="dk1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18" name="Google Shape;74;p4">
            <a:extLst>
              <a:ext uri="{FF2B5EF4-FFF2-40B4-BE49-F238E27FC236}">
                <a16:creationId xmlns:a16="http://schemas.microsoft.com/office/drawing/2014/main" id="{E3BFEFA8-0CE9-4B37-94F4-54AABBFA4D1E}"/>
              </a:ext>
            </a:extLst>
          </p:cNvPr>
          <p:cNvSpPr/>
          <p:nvPr/>
        </p:nvSpPr>
        <p:spPr bwMode="auto">
          <a:xfrm>
            <a:off x="4478996" y="3627348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b="1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Чудопалов</a:t>
            </a:r>
            <a:r>
              <a:rPr lang="ru-RU" sz="1600" b="1" i="1" dirty="0">
                <a:solidFill>
                  <a:srgbClr val="FFFFFF"/>
                </a:solidFill>
                <a:latin typeface="Montserrat" panose="00000500000000000000" pitchFamily="2" charset="-52"/>
              </a:rPr>
              <a:t> Богдан</a:t>
            </a:r>
            <a:endParaRPr sz="1600" b="1" i="1" dirty="0">
              <a:solidFill>
                <a:schemeClr val="dk1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19" name="Google Shape;75;p4">
            <a:extLst>
              <a:ext uri="{FF2B5EF4-FFF2-40B4-BE49-F238E27FC236}">
                <a16:creationId xmlns:a16="http://schemas.microsoft.com/office/drawing/2014/main" id="{D6E5BC80-C15C-4120-B218-3B7C3B1EBE52}"/>
              </a:ext>
            </a:extLst>
          </p:cNvPr>
          <p:cNvSpPr/>
          <p:nvPr/>
        </p:nvSpPr>
        <p:spPr bwMode="auto">
          <a:xfrm>
            <a:off x="4478993" y="3989295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en-US" sz="1200" b="1" i="1" dirty="0">
                <a:solidFill>
                  <a:srgbClr val="999999"/>
                </a:solidFill>
                <a:latin typeface="Montserrat" panose="00000500000000000000" pitchFamily="2" charset="-52"/>
                <a:ea typeface="Calibri"/>
                <a:cs typeface="Calibri"/>
              </a:rPr>
              <a:t>Backend-</a:t>
            </a:r>
            <a:r>
              <a:rPr lang="ru-RU" sz="1200" b="1" i="1" dirty="0">
                <a:solidFill>
                  <a:srgbClr val="999999"/>
                </a:solidFill>
                <a:latin typeface="Montserrat" panose="00000500000000000000" pitchFamily="2" charset="-52"/>
                <a:ea typeface="Calibri"/>
                <a:cs typeface="Calibri"/>
              </a:rPr>
              <a:t>разработчик</a:t>
            </a:r>
            <a:endParaRPr sz="1200" b="1" i="1" dirty="0">
              <a:solidFill>
                <a:srgbClr val="999999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20" name="Google Shape;76;p4">
            <a:extLst>
              <a:ext uri="{FF2B5EF4-FFF2-40B4-BE49-F238E27FC236}">
                <a16:creationId xmlns:a16="http://schemas.microsoft.com/office/drawing/2014/main" id="{089E270A-7886-4405-9D4E-80A2D196DCC0}"/>
              </a:ext>
            </a:extLst>
          </p:cNvPr>
          <p:cNvSpPr/>
          <p:nvPr/>
        </p:nvSpPr>
        <p:spPr bwMode="auto">
          <a:xfrm>
            <a:off x="2510496" y="3627348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b="1" i="1" dirty="0">
                <a:solidFill>
                  <a:srgbClr val="FFFFFF"/>
                </a:solidFill>
                <a:latin typeface="Montserrat" panose="00000500000000000000" pitchFamily="2" charset="-52"/>
                <a:ea typeface="Calibri"/>
                <a:cs typeface="Calibri"/>
              </a:rPr>
              <a:t>Якубов Юсуф</a:t>
            </a:r>
            <a:endParaRPr sz="1600" b="1" i="1" dirty="0">
              <a:solidFill>
                <a:schemeClr val="dk1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21" name="Google Shape;77;p4">
            <a:extLst>
              <a:ext uri="{FF2B5EF4-FFF2-40B4-BE49-F238E27FC236}">
                <a16:creationId xmlns:a16="http://schemas.microsoft.com/office/drawing/2014/main" id="{11AA9F6F-3B0E-46AD-AF66-883F569B2EDA}"/>
              </a:ext>
            </a:extLst>
          </p:cNvPr>
          <p:cNvSpPr/>
          <p:nvPr/>
        </p:nvSpPr>
        <p:spPr bwMode="auto">
          <a:xfrm>
            <a:off x="2510493" y="3989295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b="1" i="1" dirty="0">
                <a:solidFill>
                  <a:srgbClr val="B7B7B7"/>
                </a:solidFill>
                <a:latin typeface="Montserrat" panose="00000500000000000000" pitchFamily="2" charset="-52"/>
                <a:ea typeface="Calibri"/>
                <a:cs typeface="Calibri"/>
              </a:rPr>
              <a:t>Аналитик данных</a:t>
            </a:r>
            <a:endParaRPr sz="1200" b="1" i="1" dirty="0">
              <a:solidFill>
                <a:srgbClr val="B7B7B7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22" name="Google Shape;78;p4">
            <a:extLst>
              <a:ext uri="{FF2B5EF4-FFF2-40B4-BE49-F238E27FC236}">
                <a16:creationId xmlns:a16="http://schemas.microsoft.com/office/drawing/2014/main" id="{F5550FB6-3C60-4C40-8759-DBD14FE9C835}"/>
              </a:ext>
            </a:extLst>
          </p:cNvPr>
          <p:cNvSpPr/>
          <p:nvPr/>
        </p:nvSpPr>
        <p:spPr bwMode="auto">
          <a:xfrm>
            <a:off x="541996" y="3627348"/>
            <a:ext cx="2368551" cy="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1600" b="1" i="1" dirty="0">
                <a:solidFill>
                  <a:srgbClr val="FFFFFF"/>
                </a:solidFill>
                <a:latin typeface="Montserrat" panose="00000500000000000000" pitchFamily="2" charset="-52"/>
              </a:rPr>
              <a:t>Виктор Гоголев</a:t>
            </a:r>
            <a:endParaRPr sz="1600" b="1" i="1" dirty="0">
              <a:solidFill>
                <a:schemeClr val="dk1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23" name="Google Shape;79;p4">
            <a:extLst>
              <a:ext uri="{FF2B5EF4-FFF2-40B4-BE49-F238E27FC236}">
                <a16:creationId xmlns:a16="http://schemas.microsoft.com/office/drawing/2014/main" id="{8B82105A-63BB-457F-91C7-B1AEB0A22B41}"/>
              </a:ext>
            </a:extLst>
          </p:cNvPr>
          <p:cNvSpPr/>
          <p:nvPr/>
        </p:nvSpPr>
        <p:spPr bwMode="auto">
          <a:xfrm>
            <a:off x="541993" y="3989295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b="1" i="1" dirty="0">
                <a:solidFill>
                  <a:srgbClr val="999999"/>
                </a:solidFill>
                <a:latin typeface="Montserrat" panose="00000500000000000000" pitchFamily="2" charset="-52"/>
                <a:ea typeface="Calibri"/>
                <a:cs typeface="Calibri"/>
              </a:rPr>
              <a:t>Архитектор ИС</a:t>
            </a:r>
            <a:endParaRPr sz="1200" b="1" i="1" dirty="0">
              <a:solidFill>
                <a:srgbClr val="999999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24" name="Google Shape;71;p4">
            <a:extLst>
              <a:ext uri="{FF2B5EF4-FFF2-40B4-BE49-F238E27FC236}">
                <a16:creationId xmlns:a16="http://schemas.microsoft.com/office/drawing/2014/main" id="{808A6F3F-81D7-4D98-BAB0-DC6F1E26BBBF}"/>
              </a:ext>
            </a:extLst>
          </p:cNvPr>
          <p:cNvSpPr/>
          <p:nvPr/>
        </p:nvSpPr>
        <p:spPr bwMode="auto">
          <a:xfrm>
            <a:off x="3741164" y="6223786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200" b="1" i="1" dirty="0">
                <a:solidFill>
                  <a:srgbClr val="999999"/>
                </a:solidFill>
                <a:latin typeface="Montserrat" panose="00000500000000000000" pitchFamily="2" charset="-52"/>
              </a:rPr>
              <a:t>Аналитик данных</a:t>
            </a:r>
            <a:endParaRPr sz="1200" b="1" i="1" dirty="0">
              <a:solidFill>
                <a:srgbClr val="999999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E74AF0-AC61-4BB7-A784-56B549BB0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65" y="5235002"/>
            <a:ext cx="2126505" cy="119793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3AF634C-42C4-4306-BB0C-2344891C2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011" y="4970670"/>
            <a:ext cx="1726596" cy="1726596"/>
          </a:xfrm>
          <a:prstGeom prst="rect">
            <a:avLst/>
          </a:prstGeom>
        </p:spPr>
      </p:pic>
      <p:pic>
        <p:nvPicPr>
          <p:cNvPr id="2062" name="Picture 14" descr="Райан Гослинг (Ryan Gosling): фильмы, биография, семья, фильмография —  Кинопоиск">
            <a:extLst>
              <a:ext uri="{FF2B5EF4-FFF2-40B4-BE49-F238E27FC236}">
                <a16:creationId xmlns:a16="http://schemas.microsoft.com/office/drawing/2014/main" id="{4B01AA25-DD14-4A34-9C6D-B466B3167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781" y="2058096"/>
            <a:ext cx="1515155" cy="1514473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Райан Гослинг (Ryan Gosling): фильмы, биография, семья, фильмография —  Кинопоиск">
            <a:extLst>
              <a:ext uri="{FF2B5EF4-FFF2-40B4-BE49-F238E27FC236}">
                <a16:creationId xmlns:a16="http://schemas.microsoft.com/office/drawing/2014/main" id="{E072BA38-44DB-4160-997F-0CD4E7C8F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59" y="2051892"/>
            <a:ext cx="1515155" cy="1514473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Райан Гослинг (Ryan Gosling): фильмы, биография, семья, фильмография —  Кинопоиск">
            <a:extLst>
              <a:ext uri="{FF2B5EF4-FFF2-40B4-BE49-F238E27FC236}">
                <a16:creationId xmlns:a16="http://schemas.microsoft.com/office/drawing/2014/main" id="{C7039B8C-50EB-46E1-AAEC-1C7E6E2F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299" y="2081277"/>
            <a:ext cx="1515155" cy="1514473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Райан Гослинг (Ryan Gosling): фильмы, биография, семья, фильмография —  Кинопоиск">
            <a:extLst>
              <a:ext uri="{FF2B5EF4-FFF2-40B4-BE49-F238E27FC236}">
                <a16:creationId xmlns:a16="http://schemas.microsoft.com/office/drawing/2014/main" id="{2001A4A4-C1EA-4CB2-90FB-C4954174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698" y="4333504"/>
            <a:ext cx="1515155" cy="1514473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Райан Гослинг (Ryan Gosling): фильмы, биография, семья, фильмография —  Кинопоиск">
            <a:extLst>
              <a:ext uri="{FF2B5EF4-FFF2-40B4-BE49-F238E27FC236}">
                <a16:creationId xmlns:a16="http://schemas.microsoft.com/office/drawing/2014/main" id="{8EB87356-86B6-4CB9-AC95-E192EC3C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73" y="4359837"/>
            <a:ext cx="1515155" cy="1514473"/>
          </a:xfrm>
          <a:prstGeom prst="ellipse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87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6C05D0C-D3BB-4419-A146-B23BCCC98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83FE37-33D0-48EA-B30B-BBFA06124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52" y="630967"/>
            <a:ext cx="10613894" cy="5766354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BA3D8EB-D37A-470E-88A6-95FA398B312F}"/>
              </a:ext>
            </a:extLst>
          </p:cNvPr>
          <p:cNvSpPr txBox="1">
            <a:spLocks/>
          </p:cNvSpPr>
          <p:nvPr/>
        </p:nvSpPr>
        <p:spPr>
          <a:xfrm>
            <a:off x="818712" y="-6358"/>
            <a:ext cx="9795500" cy="95252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000" i="1" dirty="0">
                <a:solidFill>
                  <a:srgbClr val="FFFFFF"/>
                </a:solidFill>
                <a:latin typeface="Montserrat" panose="00000500000000000000" pitchFamily="2" charset="-52"/>
              </a:rPr>
              <a:t>архитектура данных — логическая и физическая модель данных (UML-формат)</a:t>
            </a:r>
            <a:br>
              <a:rPr lang="ru-RU" sz="2000" i="1" dirty="0">
                <a:solidFill>
                  <a:srgbClr val="FFFFFF"/>
                </a:solidFill>
                <a:latin typeface="Montserrat" panose="00000500000000000000" pitchFamily="2" charset="-52"/>
              </a:rPr>
            </a:br>
            <a:endParaRPr lang="ru-RU" sz="2000" i="1" dirty="0">
              <a:latin typeface="Montserrat" panose="00000500000000000000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94369-3E24-4D32-AF01-509B52674727}"/>
              </a:ext>
            </a:extLst>
          </p:cNvPr>
          <p:cNvSpPr txBox="1"/>
          <p:nvPr/>
        </p:nvSpPr>
        <p:spPr>
          <a:xfrm>
            <a:off x="466165" y="6397321"/>
            <a:ext cx="10907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latin typeface="Montserrat" panose="00000500000000000000" pitchFamily="2" charset="-52"/>
              </a:rPr>
              <a:t>Расширенный  вариант </a:t>
            </a:r>
            <a:r>
              <a:rPr lang="en-US" b="1" i="1" dirty="0">
                <a:latin typeface="Montserrat" panose="00000500000000000000" pitchFamily="2" charset="-52"/>
              </a:rPr>
              <a:t>ER-</a:t>
            </a:r>
            <a:r>
              <a:rPr lang="ru-RU" b="1" i="1" dirty="0">
                <a:latin typeface="Montserrat" panose="00000500000000000000" pitchFamily="2" charset="-52"/>
              </a:rPr>
              <a:t>диаграмма  в качестве физической модели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334653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331BA-A3F3-45C0-B55A-7F42CBF4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6579"/>
            <a:ext cx="7375029" cy="970450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архитектура системы — внутреннее устройство проектируемой системы с указанием технологий реализации и взаимодействий с внешними системами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3687A1C-AB17-494B-9CAA-C6FE002FE28D}"/>
              </a:ext>
            </a:extLst>
          </p:cNvPr>
          <p:cNvSpPr txBox="1">
            <a:spLocks/>
          </p:cNvSpPr>
          <p:nvPr/>
        </p:nvSpPr>
        <p:spPr>
          <a:xfrm>
            <a:off x="1170323" y="3652557"/>
            <a:ext cx="4781988" cy="144174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Диаграмма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C4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–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level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1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[Context]</a:t>
            </a:r>
          </a:p>
          <a:p>
            <a:pPr algn="ctr"/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C47B42-D54F-42B6-A6B0-DC8840B24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029" y="224118"/>
            <a:ext cx="4499775" cy="665079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26CBE6E-C60F-4D5F-A84D-0BD8B935D685}"/>
              </a:ext>
            </a:extLst>
          </p:cNvPr>
          <p:cNvSpPr/>
          <p:nvPr/>
        </p:nvSpPr>
        <p:spPr>
          <a:xfrm>
            <a:off x="8581895" y="3236259"/>
            <a:ext cx="2050245" cy="1622611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249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331BA-A3F3-45C0-B55A-7F42CBF4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258" y="109050"/>
            <a:ext cx="6838950" cy="1829850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архитектура системы — внутреннее устройство проектируемой системы с указанием технологий реализации и взаимодействий с внешними системами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3687A1C-AB17-494B-9CAA-C6FE002FE28D}"/>
              </a:ext>
            </a:extLst>
          </p:cNvPr>
          <p:cNvSpPr txBox="1">
            <a:spLocks/>
          </p:cNvSpPr>
          <p:nvPr/>
        </p:nvSpPr>
        <p:spPr>
          <a:xfrm>
            <a:off x="6973847" y="2966907"/>
            <a:ext cx="442638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Диаграмма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C4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–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level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2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[Container]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BA41DB-ABB9-4E7D-991F-93AE1158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9" y="109050"/>
            <a:ext cx="5351929" cy="6686164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179432C-5A9A-4C16-94E0-345ED3B53039}"/>
              </a:ext>
            </a:extLst>
          </p:cNvPr>
          <p:cNvSpPr/>
          <p:nvPr/>
        </p:nvSpPr>
        <p:spPr>
          <a:xfrm>
            <a:off x="1447800" y="2966907"/>
            <a:ext cx="1009649" cy="544046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5251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331BA-A3F3-45C0-B55A-7F42CBF45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4" y="90199"/>
            <a:ext cx="7262911" cy="1691351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архитектура системы — внутреннее устройство проектируемой системы с указанием технологий реализации и взаимодействий с внешними системами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3687A1C-AB17-494B-9CAA-C6FE002FE28D}"/>
              </a:ext>
            </a:extLst>
          </p:cNvPr>
          <p:cNvSpPr txBox="1">
            <a:spLocks/>
          </p:cNvSpPr>
          <p:nvPr/>
        </p:nvSpPr>
        <p:spPr>
          <a:xfrm>
            <a:off x="1235237" y="3429000"/>
            <a:ext cx="4426388" cy="148479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Диаграмма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C4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–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level 3 [Component]</a:t>
            </a:r>
            <a:endParaRPr lang="ru-RU" sz="2800" i="1" dirty="0">
              <a:solidFill>
                <a:srgbClr val="FFFFFF"/>
              </a:solidFill>
              <a:latin typeface="Montserrat" panose="00000500000000000000" pitchFamily="2" charset="-52"/>
            </a:endParaRPr>
          </a:p>
          <a:p>
            <a:pPr algn="ctr"/>
            <a:endParaRPr lang="en-US" sz="2800" i="1" dirty="0">
              <a:solidFill>
                <a:srgbClr val="FFFFFF"/>
              </a:solidFill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3AD87E-1BA0-44BD-8FDA-79730E31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153" y="90199"/>
            <a:ext cx="3676655" cy="66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1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4B361-F370-43AB-A704-0567EE2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0"/>
            <a:ext cx="10571998" cy="1498600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API модулей системы — описание функций API, способов их вызова, возвращаемый результат (протоколы, методы и т.д.) (</a:t>
            </a:r>
            <a:r>
              <a:rPr lang="ru-RU" sz="2400" i="1" dirty="0" err="1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Swagger</a:t>
            </a:r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-формат)</a:t>
            </a:r>
            <a:b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</a:b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185E6647-32AC-4071-ADDE-BE7F0D0A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EA996BD-83A3-417C-AFF2-8D8A5141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095409"/>
            <a:ext cx="10063937" cy="5131312"/>
          </a:xfrm>
          <a:prstGeom prst="rect">
            <a:avLst/>
          </a:prstGeom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DCEAD34-24CA-4A5B-A26A-3F828DEC02EA}"/>
              </a:ext>
            </a:extLst>
          </p:cNvPr>
          <p:cNvSpPr txBox="1">
            <a:spLocks/>
          </p:cNvSpPr>
          <p:nvPr/>
        </p:nvSpPr>
        <p:spPr>
          <a:xfrm>
            <a:off x="1780196" y="6226721"/>
            <a:ext cx="9268803" cy="63127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Список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endpoint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для управления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Coworking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182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26393" y="2609323"/>
            <a:ext cx="3797708" cy="163935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POST /</a:t>
            </a:r>
            <a:r>
              <a:rPr lang="en-US" sz="2400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coworkings</a:t>
            </a:r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6C89AAB-3748-4A92-8D3D-53B4DF0C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3" y="190012"/>
            <a:ext cx="8471035" cy="65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6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429000" y="5716053"/>
            <a:ext cx="6115050" cy="90997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</a:t>
            </a:r>
            <a:r>
              <a:rPr lang="en-US" sz="2400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coworkings</a:t>
            </a:r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761599-F760-427B-A3D8-656B1FEC3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33" y="414004"/>
            <a:ext cx="11450732" cy="53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6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038472" y="5848349"/>
            <a:ext cx="6734177" cy="90997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</a:t>
            </a:r>
            <a:r>
              <a:rPr lang="en-US" sz="2400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coworkings</a:t>
            </a:r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/{id}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B3CA32-0905-4173-BDF8-C0FB7BDAC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82414"/>
            <a:ext cx="8737162" cy="56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15326" y="2582969"/>
            <a:ext cx="3771898" cy="176387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PATH /</a:t>
            </a:r>
            <a:r>
              <a:rPr lang="en-US" sz="2400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coworkings</a:t>
            </a:r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/{id}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44D2B8-ACB9-43CD-B315-0DBCA669B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6" y="171498"/>
            <a:ext cx="8210550" cy="658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81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-122460" y="2649644"/>
            <a:ext cx="3771898" cy="176387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PUT /</a:t>
            </a:r>
            <a:r>
              <a:rPr lang="en-US" sz="2400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coworkings</a:t>
            </a:r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/{id}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856A1D-5BCA-4228-900E-C3297418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438" y="0"/>
            <a:ext cx="8542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93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EF7BA7-5068-4C9D-85E9-19462F0B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184" y="80683"/>
            <a:ext cx="11381631" cy="1071281"/>
          </a:xfrm>
        </p:spPr>
        <p:txBody>
          <a:bodyPr>
            <a:noAutofit/>
          </a:bodyPr>
          <a:lstStyle/>
          <a:p>
            <a:pPr algn="ctr">
              <a:buClr>
                <a:srgbClr val="46ABF8"/>
              </a:buClr>
              <a:buSzPts val="2250"/>
              <a:defRPr/>
            </a:pPr>
            <a:r>
              <a:rPr lang="ru-RU" sz="3200" b="1" i="1" dirty="0">
                <a:solidFill>
                  <a:srgbClr val="F8FAFF"/>
                </a:solidFill>
                <a:effectLst/>
                <a:latin typeface="Montserrat" panose="00000500000000000000" pitchFamily="2" charset="-52"/>
              </a:rPr>
              <a:t>функциональная структура системы — схема и описание функций системы и их зависимостей </a:t>
            </a:r>
            <a:endParaRPr lang="ru-RU" sz="3200" b="1" i="1" dirty="0">
              <a:solidFill>
                <a:schemeClr val="dk1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CF007-E176-4ED9-98BE-884D5B157741}"/>
              </a:ext>
            </a:extLst>
          </p:cNvPr>
          <p:cNvSpPr txBox="1"/>
          <p:nvPr/>
        </p:nvSpPr>
        <p:spPr>
          <a:xfrm>
            <a:off x="1965935" y="6220230"/>
            <a:ext cx="7673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>
                <a:latin typeface="Montserrat" panose="00000500000000000000" pitchFamily="2" charset="-52"/>
              </a:rPr>
              <a:t>Use-case </a:t>
            </a:r>
            <a:r>
              <a:rPr lang="ru-RU" sz="1800" b="1" i="1" dirty="0">
                <a:latin typeface="Montserrat" panose="00000500000000000000" pitchFamily="2" charset="-52"/>
              </a:rPr>
              <a:t>диаграмма</a:t>
            </a:r>
            <a:r>
              <a:rPr lang="en-US" sz="1800" b="1" i="1" dirty="0">
                <a:latin typeface="Montserrat" panose="00000500000000000000" pitchFamily="2" charset="-52"/>
              </a:rPr>
              <a:t> ( </a:t>
            </a:r>
            <a:r>
              <a:rPr lang="ru-RU" sz="1800" b="1" i="1" dirty="0">
                <a:latin typeface="Montserrat" panose="00000500000000000000" pitchFamily="2" charset="-52"/>
              </a:rPr>
              <a:t>сущности Региональный менеджер </a:t>
            </a:r>
          </a:p>
          <a:p>
            <a:pPr algn="ctr"/>
            <a:r>
              <a:rPr lang="ru-RU" sz="1800" b="1" i="1" dirty="0">
                <a:latin typeface="Montserrat" panose="00000500000000000000" pitchFamily="2" charset="-52"/>
              </a:rPr>
              <a:t>и Главный офис)</a:t>
            </a:r>
          </a:p>
          <a:p>
            <a:endParaRPr lang="ru-RU" dirty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B8609CDA-536C-4B21-86E6-F3197F38E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9043392-0584-4089-BEB2-505D4B10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71" y="1151964"/>
            <a:ext cx="10901081" cy="49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2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338387" y="5786294"/>
            <a:ext cx="7515224" cy="90997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DELETE /</a:t>
            </a:r>
            <a:r>
              <a:rPr lang="en-US" sz="2400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coworkings</a:t>
            </a:r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/{id}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6589BF-4A42-4357-9F0E-2ECC5DADE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5" y="375894"/>
            <a:ext cx="11122278" cy="533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60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B9A1087-C933-4B1D-A472-40FEEF9A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BD56C3-4BB0-4AC5-945C-293D416F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60" y="113385"/>
            <a:ext cx="7200790" cy="5865050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FCB9C0-A4D3-4426-B4D6-93D75CF2C3A0}"/>
              </a:ext>
            </a:extLst>
          </p:cNvPr>
          <p:cNvSpPr txBox="1">
            <a:spLocks/>
          </p:cNvSpPr>
          <p:nvPr/>
        </p:nvSpPr>
        <p:spPr>
          <a:xfrm>
            <a:off x="1066800" y="6226721"/>
            <a:ext cx="9982199" cy="63127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Сущности, их поля и типы данных для управления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Coworking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97092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4B361-F370-43AB-A704-0567EE2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0"/>
            <a:ext cx="10571998" cy="1498600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API модулей системы — описание функций API, способов их вызова, возвращаемый результат (протоколы, методы и т.д.) (</a:t>
            </a:r>
            <a:r>
              <a:rPr lang="ru-RU" sz="2400" i="1" dirty="0" err="1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Swagger</a:t>
            </a:r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-формат)</a:t>
            </a:r>
            <a:b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</a:b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185E6647-32AC-4071-ADDE-BE7F0D0A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DCEAD34-24CA-4A5B-A26A-3F828DEC02EA}"/>
              </a:ext>
            </a:extLst>
          </p:cNvPr>
          <p:cNvSpPr txBox="1">
            <a:spLocks/>
          </p:cNvSpPr>
          <p:nvPr/>
        </p:nvSpPr>
        <p:spPr>
          <a:xfrm>
            <a:off x="-100503" y="5934999"/>
            <a:ext cx="12292503" cy="83820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Список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endpoint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для авторизации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/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аутентификации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пользователей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A1307-CCE7-4B68-8E02-BCBA4526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73" y="1237956"/>
            <a:ext cx="11445054" cy="469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3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350" y="6339250"/>
            <a:ext cx="11925300" cy="47985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POST /auth/login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B855AE-2034-4ADB-B12F-9EC60074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72" y="107370"/>
            <a:ext cx="9210675" cy="61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6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7174" y="6309279"/>
            <a:ext cx="11820525" cy="45821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POST /auth/logout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E90031-4C2D-4BC3-AF1D-A25C08B6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46" y="85725"/>
            <a:ext cx="9347119" cy="61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31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7174" y="6309279"/>
            <a:ext cx="11820525" cy="45821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POST /auth/refresh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396288-FF41-4FC9-B721-6A2BD2F0D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11" y="108919"/>
            <a:ext cx="9392364" cy="620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68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7174" y="6309279"/>
            <a:ext cx="11820525" cy="45821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POST /auth/register–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88A076-9E8E-4F37-8890-85643EF46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31" y="90507"/>
            <a:ext cx="9255169" cy="63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42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B9A1087-C933-4B1D-A472-40FEEF9A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FCB9C0-A4D3-4426-B4D6-93D75CF2C3A0}"/>
              </a:ext>
            </a:extLst>
          </p:cNvPr>
          <p:cNvSpPr txBox="1">
            <a:spLocks/>
          </p:cNvSpPr>
          <p:nvPr/>
        </p:nvSpPr>
        <p:spPr>
          <a:xfrm>
            <a:off x="1066800" y="5978435"/>
            <a:ext cx="9982199" cy="87956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Сущности, их поля и типы данных для авторизации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/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аутентификации пользователей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6E12BE-E977-4D4C-9779-DC9A725A6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426551"/>
            <a:ext cx="9239250" cy="544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58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B9A1087-C933-4B1D-A472-40FEEF9A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FCB9C0-A4D3-4426-B4D6-93D75CF2C3A0}"/>
              </a:ext>
            </a:extLst>
          </p:cNvPr>
          <p:cNvSpPr txBox="1">
            <a:spLocks/>
          </p:cNvSpPr>
          <p:nvPr/>
        </p:nvSpPr>
        <p:spPr>
          <a:xfrm>
            <a:off x="1066800" y="5978435"/>
            <a:ext cx="9982199" cy="879565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Сущности, их поля и типы данных для авторизации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/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аутентификации пользователей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7D869B-457A-40AC-82A3-171FE9B00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4" y="148321"/>
            <a:ext cx="10097909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0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4B361-F370-43AB-A704-0567EE2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0"/>
            <a:ext cx="10571998" cy="1498600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API модулей системы — описание функций API, способов их вызова, возвращаемый результат (протоколы, методы и т.д.) (</a:t>
            </a:r>
            <a:r>
              <a:rPr lang="ru-RU" sz="2400" i="1" dirty="0" err="1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Swagger</a:t>
            </a:r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-формат)</a:t>
            </a:r>
            <a:b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</a:b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185E6647-32AC-4071-ADDE-BE7F0D0A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DCEAD34-24CA-4A5B-A26A-3F828DEC02EA}"/>
              </a:ext>
            </a:extLst>
          </p:cNvPr>
          <p:cNvSpPr txBox="1">
            <a:spLocks/>
          </p:cNvSpPr>
          <p:nvPr/>
        </p:nvSpPr>
        <p:spPr>
          <a:xfrm>
            <a:off x="-100503" y="5934999"/>
            <a:ext cx="12292503" cy="83820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Список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endpoint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для бронирования помещений и рабочих мест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30D24B-1F82-4AD2-9DA2-F8B36F36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82" y="1273828"/>
            <a:ext cx="11107034" cy="431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40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DAEF9D-5F0E-40BC-996C-9F3411C39AB1}"/>
              </a:ext>
            </a:extLst>
          </p:cNvPr>
          <p:cNvSpPr txBox="1"/>
          <p:nvPr/>
        </p:nvSpPr>
        <p:spPr>
          <a:xfrm>
            <a:off x="286871" y="179311"/>
            <a:ext cx="1174376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46ABF8"/>
              </a:buClr>
              <a:buSzPts val="2250"/>
              <a:defRPr/>
            </a:pPr>
            <a:r>
              <a:rPr lang="ru-RU" sz="3200" b="1" i="1" dirty="0">
                <a:solidFill>
                  <a:srgbClr val="F8FAFF"/>
                </a:solidFill>
                <a:effectLst/>
                <a:latin typeface="Montserrat" panose="00000500000000000000" pitchFamily="2" charset="-52"/>
              </a:rPr>
              <a:t>функциональная структура системы — схема и описание функций системы и их зависимостей </a:t>
            </a:r>
            <a:endParaRPr lang="ru-RU" sz="3200" b="1" i="1" dirty="0">
              <a:solidFill>
                <a:schemeClr val="dk1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7C611-4FD7-4437-9984-500DA27F6F87}"/>
              </a:ext>
            </a:extLst>
          </p:cNvPr>
          <p:cNvSpPr txBox="1"/>
          <p:nvPr/>
        </p:nvSpPr>
        <p:spPr bwMode="auto">
          <a:xfrm>
            <a:off x="3081211" y="6015315"/>
            <a:ext cx="6298520" cy="656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i="1" dirty="0">
                <a:latin typeface="Montserrat" panose="00000500000000000000" pitchFamily="2" charset="-52"/>
              </a:rPr>
              <a:t>Use-case </a:t>
            </a:r>
            <a:r>
              <a:rPr lang="ru-RU" sz="1800" b="1" i="1" dirty="0">
                <a:latin typeface="Montserrat" panose="00000500000000000000" pitchFamily="2" charset="-52"/>
              </a:rPr>
              <a:t>диаграмма</a:t>
            </a:r>
            <a:r>
              <a:rPr lang="en-US" sz="1800" b="1" i="1" dirty="0">
                <a:latin typeface="Montserrat" panose="00000500000000000000" pitchFamily="2" charset="-52"/>
              </a:rPr>
              <a:t> ( </a:t>
            </a:r>
            <a:r>
              <a:rPr lang="ru-RU" sz="1800" b="1" i="1" dirty="0">
                <a:latin typeface="Montserrat" panose="00000500000000000000" pitchFamily="2" charset="-52"/>
              </a:rPr>
              <a:t>сущность - пользователь)</a:t>
            </a:r>
          </a:p>
          <a:p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3C2954-9C8F-4089-B82E-CF8F87346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/>
          <a:stretch/>
        </p:blipFill>
        <p:spPr>
          <a:xfrm>
            <a:off x="143435" y="1399963"/>
            <a:ext cx="11905129" cy="455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15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57174" y="6309279"/>
            <a:ext cx="11820525" cy="458214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/rooms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4DEBCE-5644-4386-AFE8-4EDF462A6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908" y="185762"/>
            <a:ext cx="9048182" cy="612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725" y="6085995"/>
            <a:ext cx="11820525" cy="80574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POST /rooms/{id}/book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456508-C5FA-442C-AED8-57E15CB4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2" y="603143"/>
            <a:ext cx="4533899" cy="52026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644817-07B0-4724-B0E2-06F37596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60" y="232956"/>
            <a:ext cx="4696480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13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3115AD8-2D00-4A49-949A-2D65B5AF59E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5725" y="6085995"/>
            <a:ext cx="11820525" cy="80574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/users/{id}/rooms–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A25D2DED-D518-4F47-9068-10CAD9C5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E3E99CF-2E5E-4478-A921-A89BC2E13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384" y="139328"/>
            <a:ext cx="8189206" cy="594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61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B9A1087-C933-4B1D-A472-40FEEF9A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FCB9C0-A4D3-4426-B4D6-93D75CF2C3A0}"/>
              </a:ext>
            </a:extLst>
          </p:cNvPr>
          <p:cNvSpPr txBox="1">
            <a:spLocks/>
          </p:cNvSpPr>
          <p:nvPr/>
        </p:nvSpPr>
        <p:spPr>
          <a:xfrm>
            <a:off x="5397611" y="2904565"/>
            <a:ext cx="6507518" cy="148365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Сущности, их поля и типы данных для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бронирования помещений и рабочих мест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3AF92C-FB3E-469B-BA0B-0E8BD2C3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1" y="0"/>
            <a:ext cx="5003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9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4B361-F370-43AB-A704-0567EE2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0"/>
            <a:ext cx="10571998" cy="1498600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API модулей системы — описание функций API, способов их вызова, возвращаемый результат (протоколы, методы и т.д.) (</a:t>
            </a:r>
            <a:r>
              <a:rPr lang="ru-RU" sz="2400" i="1" dirty="0" err="1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Swagger</a:t>
            </a:r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-формат)</a:t>
            </a:r>
            <a:b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</a:b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185E6647-32AC-4071-ADDE-BE7F0D0A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DCEAD34-24CA-4A5B-A26A-3F828DEC02EA}"/>
              </a:ext>
            </a:extLst>
          </p:cNvPr>
          <p:cNvSpPr txBox="1">
            <a:spLocks/>
          </p:cNvSpPr>
          <p:nvPr/>
        </p:nvSpPr>
        <p:spPr>
          <a:xfrm>
            <a:off x="-100503" y="5934999"/>
            <a:ext cx="12292503" cy="83820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Список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endpoint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для управления рабочими местами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C2C884-471A-4FD7-A504-55EAFAC89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1" y="1114685"/>
            <a:ext cx="10902972" cy="474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41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E39DA-00DF-4B55-97C1-3F6D682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EF6F50-D04B-42B3-A9AB-22A7D5B07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2772A2-2EA7-4039-8B9A-7D813061A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51" y="219229"/>
            <a:ext cx="9735672" cy="6191583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72E5FD-20C4-4D93-9DCD-13E62B7152B5}"/>
              </a:ext>
            </a:extLst>
          </p:cNvPr>
          <p:cNvSpPr txBox="1">
            <a:spLocks/>
          </p:cNvSpPr>
          <p:nvPr/>
        </p:nvSpPr>
        <p:spPr>
          <a:xfrm>
            <a:off x="85724" y="6332207"/>
            <a:ext cx="11820525" cy="48092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/workspaces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1528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E39DA-00DF-4B55-97C1-3F6D682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EF6F50-D04B-42B3-A9AB-22A7D5B07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72E5FD-20C4-4D93-9DCD-13E62B7152B5}"/>
              </a:ext>
            </a:extLst>
          </p:cNvPr>
          <p:cNvSpPr txBox="1">
            <a:spLocks/>
          </p:cNvSpPr>
          <p:nvPr/>
        </p:nvSpPr>
        <p:spPr>
          <a:xfrm>
            <a:off x="85724" y="6332207"/>
            <a:ext cx="12043523" cy="48092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/workspaces/{id}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13CDC4-CF5F-4DA3-928C-1178E2152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25" y="44864"/>
            <a:ext cx="9349599" cy="63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64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E39DA-00DF-4B55-97C1-3F6D682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EF6F50-D04B-42B3-A9AB-22A7D5B07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72E5FD-20C4-4D93-9DCD-13E62B7152B5}"/>
              </a:ext>
            </a:extLst>
          </p:cNvPr>
          <p:cNvSpPr txBox="1">
            <a:spLocks/>
          </p:cNvSpPr>
          <p:nvPr/>
        </p:nvSpPr>
        <p:spPr>
          <a:xfrm>
            <a:off x="85724" y="6332207"/>
            <a:ext cx="12043523" cy="48092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POST /workspaces/{id}/book–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C4AE7CE-C0E6-4BD3-A8F1-F0D88494F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08" y="612721"/>
            <a:ext cx="4591691" cy="49251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719A76B-85EC-49D7-9A7A-81401FFC6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816" y="291756"/>
            <a:ext cx="4196383" cy="556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9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E39DA-00DF-4B55-97C1-3F6D682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EF6F50-D04B-42B3-A9AB-22A7D5B07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72E5FD-20C4-4D93-9DCD-13E62B7152B5}"/>
              </a:ext>
            </a:extLst>
          </p:cNvPr>
          <p:cNvSpPr txBox="1">
            <a:spLocks/>
          </p:cNvSpPr>
          <p:nvPr/>
        </p:nvSpPr>
        <p:spPr>
          <a:xfrm>
            <a:off x="85724" y="6332207"/>
            <a:ext cx="12043523" cy="48092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POST /workspaces/{id}/release–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C7BB21-2C4C-4721-B0BB-BBD71DC2E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43" y="114628"/>
            <a:ext cx="8931446" cy="585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87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E39DA-00DF-4B55-97C1-3F6D682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EF6F50-D04B-42B3-A9AB-22A7D5B07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72E5FD-20C4-4D93-9DCD-13E62B7152B5}"/>
              </a:ext>
            </a:extLst>
          </p:cNvPr>
          <p:cNvSpPr txBox="1">
            <a:spLocks/>
          </p:cNvSpPr>
          <p:nvPr/>
        </p:nvSpPr>
        <p:spPr>
          <a:xfrm>
            <a:off x="85724" y="6332207"/>
            <a:ext cx="12043523" cy="48092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/users/{id}/workspace–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E62CB3-BB73-4F8E-B425-C2929ED2D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0" y="1018088"/>
            <a:ext cx="5820587" cy="42011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8EAF32-F7C5-4D03-B480-DC9AF6685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491" y="447188"/>
            <a:ext cx="4124795" cy="53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0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26280-7CB5-443E-AA35-7D53AAC5C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92" y="240999"/>
            <a:ext cx="11381999" cy="970450"/>
          </a:xfrm>
        </p:spPr>
        <p:txBody>
          <a:bodyPr/>
          <a:lstStyle/>
          <a:p>
            <a:pPr algn="ctr">
              <a:buClr>
                <a:srgbClr val="46ABF8"/>
              </a:buClr>
              <a:buSzPts val="2250"/>
              <a:defRPr/>
            </a:pPr>
            <a:r>
              <a:rPr lang="ru-RU" sz="3200" b="1" i="1" dirty="0">
                <a:solidFill>
                  <a:srgbClr val="F8FAFF"/>
                </a:solidFill>
                <a:effectLst/>
                <a:latin typeface="Montserrat" panose="00000500000000000000" pitchFamily="2" charset="-52"/>
              </a:rPr>
              <a:t>функциональная структура системы — схема и описание функций системы и их зависимостей </a:t>
            </a:r>
            <a:endParaRPr lang="ru-RU" sz="3200" b="1" i="1" dirty="0">
              <a:solidFill>
                <a:schemeClr val="dk1"/>
              </a:solidFill>
              <a:latin typeface="Montserrat" panose="00000500000000000000" pitchFamily="2" charset="-52"/>
              <a:ea typeface="Calibri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8B954C-DFA2-4E3B-B5AD-279A0FE36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BA404-B251-4CFD-850C-9D11221A500F}"/>
              </a:ext>
            </a:extLst>
          </p:cNvPr>
          <p:cNvSpPr txBox="1"/>
          <p:nvPr/>
        </p:nvSpPr>
        <p:spPr>
          <a:xfrm>
            <a:off x="2729467" y="6050061"/>
            <a:ext cx="6962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latin typeface="Montserrat" panose="00000500000000000000" pitchFamily="2" charset="-52"/>
              </a:rPr>
              <a:t>Use-case </a:t>
            </a:r>
            <a:r>
              <a:rPr lang="ru-RU" sz="1800" b="1" i="1" dirty="0">
                <a:latin typeface="Montserrat" panose="00000500000000000000" pitchFamily="2" charset="-52"/>
              </a:rPr>
              <a:t>диаграмма</a:t>
            </a:r>
            <a:r>
              <a:rPr lang="en-US" sz="1800" b="1" i="1" dirty="0">
                <a:latin typeface="Montserrat" panose="00000500000000000000" pitchFamily="2" charset="-52"/>
              </a:rPr>
              <a:t> ( </a:t>
            </a:r>
            <a:r>
              <a:rPr lang="ru-RU" sz="1800" b="1" i="1" dirty="0">
                <a:latin typeface="Montserrat" panose="00000500000000000000" pitchFamily="2" charset="-52"/>
              </a:rPr>
              <a:t>сущность - администратор)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BB7F7E-5EC6-4A42-9E2D-F8C02A781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"/>
          <a:stretch/>
        </p:blipFill>
        <p:spPr>
          <a:xfrm>
            <a:off x="627528" y="1211449"/>
            <a:ext cx="11311557" cy="47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16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B9A1087-C933-4B1D-A472-40FEEF9A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FCB9C0-A4D3-4426-B4D6-93D75CF2C3A0}"/>
              </a:ext>
            </a:extLst>
          </p:cNvPr>
          <p:cNvSpPr txBox="1">
            <a:spLocks/>
          </p:cNvSpPr>
          <p:nvPr/>
        </p:nvSpPr>
        <p:spPr>
          <a:xfrm>
            <a:off x="5998246" y="2886636"/>
            <a:ext cx="6507518" cy="148365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Сущности, их поля и типы данных для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управления рабочими местами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8AA588-A21D-438A-876E-5CCB332D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10" y="349792"/>
            <a:ext cx="5953956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22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B9A1087-C933-4B1D-A472-40FEEF9A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FCB9C0-A4D3-4426-B4D6-93D75CF2C3A0}"/>
              </a:ext>
            </a:extLst>
          </p:cNvPr>
          <p:cNvSpPr txBox="1">
            <a:spLocks/>
          </p:cNvSpPr>
          <p:nvPr/>
        </p:nvSpPr>
        <p:spPr>
          <a:xfrm>
            <a:off x="-411519" y="2687171"/>
            <a:ext cx="6507518" cy="148365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Сущности, их поля и типы данных для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управления рабочими местами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D3012B-0099-4DE2-8466-A152C36E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289" y="1417638"/>
            <a:ext cx="5496692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17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4B361-F370-43AB-A704-0567EE2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0"/>
            <a:ext cx="10571998" cy="1498600"/>
          </a:xfrm>
        </p:spPr>
        <p:txBody>
          <a:bodyPr/>
          <a:lstStyle/>
          <a:p>
            <a:pPr algn="ctr"/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API модулей системы — описание функций API, способов их вызова, возвращаемый результат (протоколы, методы и т.д.) (</a:t>
            </a:r>
            <a:r>
              <a:rPr lang="ru-RU" sz="2400" i="1" dirty="0" err="1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Swagger</a:t>
            </a:r>
            <a: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-формат)</a:t>
            </a:r>
            <a:br>
              <a:rPr lang="ru-RU" sz="24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</a:br>
            <a:endParaRPr lang="ru-RU" sz="2400" i="1" dirty="0">
              <a:latin typeface="Montserrat" panose="00000500000000000000" pitchFamily="2" charset="-52"/>
            </a:endParaRP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185E6647-32AC-4071-ADDE-BE7F0D0A8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DCEAD34-24CA-4A5B-A26A-3F828DEC02EA}"/>
              </a:ext>
            </a:extLst>
          </p:cNvPr>
          <p:cNvSpPr txBox="1">
            <a:spLocks/>
          </p:cNvSpPr>
          <p:nvPr/>
        </p:nvSpPr>
        <p:spPr>
          <a:xfrm>
            <a:off x="-100503" y="5930516"/>
            <a:ext cx="12292503" cy="65196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Список 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endpoint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для службы поддержки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5727BB-8523-4ECA-A94C-591C4E9C3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9" y="1233368"/>
            <a:ext cx="11706702" cy="479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41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E39DA-00DF-4B55-97C1-3F6D682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EF6F50-D04B-42B3-A9AB-22A7D5B07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72E5FD-20C4-4D93-9DCD-13E62B7152B5}"/>
              </a:ext>
            </a:extLst>
          </p:cNvPr>
          <p:cNvSpPr txBox="1">
            <a:spLocks/>
          </p:cNvSpPr>
          <p:nvPr/>
        </p:nvSpPr>
        <p:spPr>
          <a:xfrm>
            <a:off x="148477" y="6063637"/>
            <a:ext cx="12043523" cy="48092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POST /support/tickets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9F90A3-7FB0-425A-AEB8-46DF0684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43" y="763355"/>
            <a:ext cx="6077798" cy="46679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B10773F-61C1-4310-88EE-663C4FD35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432" y="488913"/>
            <a:ext cx="5430008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8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E39DA-00DF-4B55-97C1-3F6D682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EF6F50-D04B-42B3-A9AB-22A7D5B07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72E5FD-20C4-4D93-9DCD-13E62B7152B5}"/>
              </a:ext>
            </a:extLst>
          </p:cNvPr>
          <p:cNvSpPr txBox="1">
            <a:spLocks/>
          </p:cNvSpPr>
          <p:nvPr/>
        </p:nvSpPr>
        <p:spPr>
          <a:xfrm>
            <a:off x="148477" y="6213056"/>
            <a:ext cx="12043523" cy="48092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/support/tickets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73E912-5B66-413B-A9A0-27FF59026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84" y="51314"/>
            <a:ext cx="10652502" cy="616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15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E39DA-00DF-4B55-97C1-3F6D682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72E5FD-20C4-4D93-9DCD-13E62B7152B5}"/>
              </a:ext>
            </a:extLst>
          </p:cNvPr>
          <p:cNvSpPr txBox="1">
            <a:spLocks/>
          </p:cNvSpPr>
          <p:nvPr/>
        </p:nvSpPr>
        <p:spPr>
          <a:xfrm>
            <a:off x="572619" y="5175799"/>
            <a:ext cx="5961529" cy="123501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/support/tickets/{</a:t>
            </a:r>
            <a:r>
              <a:rPr lang="en-US" sz="2400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ticket_id</a:t>
            </a:r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}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61C624-CB5A-4960-98C1-0D0980780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53" y="1803121"/>
            <a:ext cx="6354062" cy="3038899"/>
          </a:xfrm>
          <a:prstGeom prst="rect">
            <a:avLst/>
          </a:prstGeom>
        </p:spPr>
      </p:pic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5AC0911D-DBB6-4149-B62F-A32EF5CC8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58290" y="125487"/>
            <a:ext cx="4977257" cy="6087569"/>
          </a:xfrm>
        </p:spPr>
      </p:pic>
    </p:spTree>
    <p:extLst>
      <p:ext uri="{BB962C8B-B14F-4D97-AF65-F5344CB8AC3E}">
        <p14:creationId xmlns:p14="http://schemas.microsoft.com/office/powerpoint/2010/main" val="1727379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E39DA-00DF-4B55-97C1-3F6D682FB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D172E5FD-20C4-4D93-9DCD-13E62B7152B5}"/>
              </a:ext>
            </a:extLst>
          </p:cNvPr>
          <p:cNvSpPr txBox="1">
            <a:spLocks/>
          </p:cNvSpPr>
          <p:nvPr/>
        </p:nvSpPr>
        <p:spPr>
          <a:xfrm>
            <a:off x="1495983" y="5614742"/>
            <a:ext cx="9656110" cy="825742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GET /support/tickets/{</a:t>
            </a:r>
            <a:r>
              <a:rPr lang="en-US" sz="2400" i="1" dirty="0" err="1">
                <a:solidFill>
                  <a:srgbClr val="FFFFFF"/>
                </a:solidFill>
                <a:latin typeface="Montserrat" panose="00000500000000000000" pitchFamily="2" charset="-52"/>
              </a:rPr>
              <a:t>ticket_id</a:t>
            </a:r>
            <a:r>
              <a:rPr lang="en-US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}/reply – </a:t>
            </a:r>
            <a:r>
              <a:rPr lang="ru-RU" sz="2400" i="1" dirty="0">
                <a:solidFill>
                  <a:srgbClr val="FFFFFF"/>
                </a:solidFill>
                <a:latin typeface="Montserrat" panose="00000500000000000000" pitchFamily="2" charset="-52"/>
              </a:rPr>
              <a:t>тело запроса, параметры, статус коды ответов</a:t>
            </a:r>
            <a:endParaRPr lang="ru-RU" sz="2400" i="1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F5A230-733E-480E-B28D-83E9B2C3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7" y="559474"/>
            <a:ext cx="6716062" cy="48774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67E4AB-32D5-4D73-A225-815FE5732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413" y="559474"/>
            <a:ext cx="4958623" cy="48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14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B9A1087-C933-4B1D-A472-40FEEF9A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FCB9C0-A4D3-4426-B4D6-93D75CF2C3A0}"/>
              </a:ext>
            </a:extLst>
          </p:cNvPr>
          <p:cNvSpPr txBox="1">
            <a:spLocks/>
          </p:cNvSpPr>
          <p:nvPr/>
        </p:nvSpPr>
        <p:spPr>
          <a:xfrm>
            <a:off x="6338047" y="3054724"/>
            <a:ext cx="6033246" cy="148365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Сущности, их поля и типы данных для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службы поддержки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230DF-5D22-40D8-A945-A0FC65D4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0" y="739788"/>
            <a:ext cx="5906324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9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B9A1087-C933-4B1D-A472-40FEEF9A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FCB9C0-A4D3-4426-B4D6-93D75CF2C3A0}"/>
              </a:ext>
            </a:extLst>
          </p:cNvPr>
          <p:cNvSpPr txBox="1">
            <a:spLocks/>
          </p:cNvSpPr>
          <p:nvPr/>
        </p:nvSpPr>
        <p:spPr>
          <a:xfrm>
            <a:off x="-206188" y="2830606"/>
            <a:ext cx="6033246" cy="148365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Сущности, их поля и типы данных для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службы поддержки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640812-0E62-463C-B74A-058DCC796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37" y="0"/>
            <a:ext cx="6442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78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1B9A1087-C933-4B1D-A472-40FEEF9A2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D2FCB9C0-A4D3-4426-B4D6-93D75CF2C3A0}"/>
              </a:ext>
            </a:extLst>
          </p:cNvPr>
          <p:cNvSpPr txBox="1">
            <a:spLocks/>
          </p:cNvSpPr>
          <p:nvPr/>
        </p:nvSpPr>
        <p:spPr>
          <a:xfrm>
            <a:off x="1259540" y="3274467"/>
            <a:ext cx="9672918" cy="132442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Сущности, их поля и типы данных для</a:t>
            </a:r>
            <a:r>
              <a:rPr lang="en-US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 </a:t>
            </a:r>
            <a:r>
              <a:rPr lang="ru-RU" sz="2800" i="1" dirty="0">
                <a:solidFill>
                  <a:srgbClr val="FFFFFF"/>
                </a:solidFill>
                <a:latin typeface="Montserrat" panose="00000500000000000000" pitchFamily="2" charset="-52"/>
              </a:rPr>
              <a:t>службы поддержки</a:t>
            </a:r>
            <a:endParaRPr lang="ru-RU" sz="2800" i="1" dirty="0"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AE05C6-4F22-4D9F-803A-90D7EB993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6214"/>
            <a:ext cx="12192000" cy="2882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90D37B-672F-4EF1-94FF-54D94DB31A48}"/>
              </a:ext>
            </a:extLst>
          </p:cNvPr>
          <p:cNvSpPr txBox="1"/>
          <p:nvPr/>
        </p:nvSpPr>
        <p:spPr>
          <a:xfrm>
            <a:off x="618565" y="4893749"/>
            <a:ext cx="11752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>
                <a:latin typeface="Montserrat" panose="00000500000000000000" pitchFamily="2" charset="-52"/>
              </a:rPr>
              <a:t>Если тут плохо,</a:t>
            </a:r>
            <a:r>
              <a:rPr lang="en-US" b="1" i="1" dirty="0">
                <a:latin typeface="Montserrat" panose="00000500000000000000" pitchFamily="2" charset="-52"/>
              </a:rPr>
              <a:t> </a:t>
            </a:r>
            <a:r>
              <a:rPr lang="ru-RU" b="1" i="1" dirty="0">
                <a:latin typeface="Montserrat" panose="00000500000000000000" pitchFamily="2" charset="-52"/>
              </a:rPr>
              <a:t>файлы </a:t>
            </a:r>
            <a:r>
              <a:rPr lang="en-US" b="1" i="1" dirty="0">
                <a:latin typeface="Montserrat" panose="00000500000000000000" pitchFamily="2" charset="-52"/>
              </a:rPr>
              <a:t>.</a:t>
            </a:r>
            <a:r>
              <a:rPr lang="en-US" b="1" i="1" dirty="0" err="1">
                <a:latin typeface="Montserrat" panose="00000500000000000000" pitchFamily="2" charset="-52"/>
              </a:rPr>
              <a:t>yaml</a:t>
            </a:r>
            <a:r>
              <a:rPr lang="en-US" b="1" i="1" dirty="0">
                <a:latin typeface="Montserrat" panose="00000500000000000000" pitchFamily="2" charset="-52"/>
              </a:rPr>
              <a:t> </a:t>
            </a:r>
            <a:r>
              <a:rPr lang="ru-RU" b="1" i="1" dirty="0">
                <a:latin typeface="Montserrat" panose="00000500000000000000" pitchFamily="2" charset="-52"/>
              </a:rPr>
              <a:t>со </a:t>
            </a:r>
            <a:r>
              <a:rPr lang="en-US" b="1" i="1" dirty="0">
                <a:latin typeface="Montserrat" panose="00000500000000000000" pitchFamily="2" charset="-52"/>
              </a:rPr>
              <a:t>swagger </a:t>
            </a:r>
            <a:r>
              <a:rPr lang="ru-RU" b="1" i="1" dirty="0">
                <a:latin typeface="Montserrat" panose="00000500000000000000" pitchFamily="2" charset="-52"/>
              </a:rPr>
              <a:t>доступны в папке «</a:t>
            </a:r>
            <a:r>
              <a:rPr lang="en-US" b="1" i="1" dirty="0">
                <a:latin typeface="Montserrat" panose="00000500000000000000" pitchFamily="2" charset="-52"/>
              </a:rPr>
              <a:t>/</a:t>
            </a:r>
            <a:r>
              <a:rPr lang="ru-RU" b="1" i="1" dirty="0">
                <a:latin typeface="Montserrat" panose="00000500000000000000" pitchFamily="2" charset="-52"/>
              </a:rPr>
              <a:t> </a:t>
            </a:r>
            <a:r>
              <a:rPr lang="en-US" b="1" i="1" dirty="0">
                <a:latin typeface="Montserrat" panose="00000500000000000000" pitchFamily="2" charset="-52"/>
              </a:rPr>
              <a:t>API</a:t>
            </a:r>
            <a:r>
              <a:rPr lang="ru-RU" b="1" i="1" dirty="0">
                <a:latin typeface="Montserrat" panose="00000500000000000000" pitchFamily="2" charset="-52"/>
              </a:rPr>
              <a:t> модулей системы»</a:t>
            </a:r>
          </a:p>
          <a:p>
            <a:pPr algn="ctr"/>
            <a:r>
              <a:rPr lang="ru-RU" b="1" i="1" dirty="0">
                <a:latin typeface="Montserrat" panose="00000500000000000000" pitchFamily="2" charset="-52"/>
              </a:rPr>
              <a:t>Рядом с презентацией"</a:t>
            </a:r>
            <a:endParaRPr lang="en-US" b="1" i="1" dirty="0">
              <a:latin typeface="Montserrat" panose="00000500000000000000" pitchFamily="2" charset="-52"/>
            </a:endParaRPr>
          </a:p>
          <a:p>
            <a:pPr algn="ctr"/>
            <a:r>
              <a:rPr lang="ru-RU" b="1" i="1" dirty="0">
                <a:latin typeface="Montserrat" panose="00000500000000000000" pitchFamily="2" charset="-52"/>
              </a:rPr>
              <a:t>Некоторые </a:t>
            </a:r>
            <a:r>
              <a:rPr lang="en-US" b="1" i="1" dirty="0">
                <a:latin typeface="Montserrat" panose="00000500000000000000" pitchFamily="2" charset="-52"/>
              </a:rPr>
              <a:t>endpoint </a:t>
            </a:r>
            <a:r>
              <a:rPr lang="ru-RU" b="1" i="1" dirty="0">
                <a:latin typeface="Montserrat" panose="00000500000000000000" pitchFamily="2" charset="-52"/>
              </a:rPr>
              <a:t>не успели оформить в презентации, они так же находятся в папке</a:t>
            </a:r>
          </a:p>
          <a:p>
            <a:pPr algn="ctr"/>
            <a:r>
              <a:rPr lang="ru-RU" b="1" i="1" dirty="0">
                <a:latin typeface="Montserrat" panose="00000500000000000000" pitchFamily="2" charset="-52"/>
              </a:rPr>
              <a:t>«папке </a:t>
            </a:r>
            <a:r>
              <a:rPr lang="en-US" b="1" i="1" dirty="0">
                <a:latin typeface="Montserrat" panose="00000500000000000000" pitchFamily="2" charset="-52"/>
              </a:rPr>
              <a:t>/</a:t>
            </a:r>
            <a:r>
              <a:rPr lang="ru-RU" b="1" i="1" dirty="0">
                <a:latin typeface="Montserrat" panose="00000500000000000000" pitchFamily="2" charset="-52"/>
              </a:rPr>
              <a:t> </a:t>
            </a:r>
            <a:r>
              <a:rPr lang="en-US" b="1" i="1" dirty="0">
                <a:latin typeface="Montserrat" panose="00000500000000000000" pitchFamily="2" charset="-52"/>
              </a:rPr>
              <a:t>API</a:t>
            </a:r>
            <a:r>
              <a:rPr lang="ru-RU" b="1" i="1" dirty="0">
                <a:latin typeface="Montserrat" panose="00000500000000000000" pitchFamily="2" charset="-52"/>
              </a:rPr>
              <a:t> модулей системы» </a:t>
            </a:r>
          </a:p>
        </p:txBody>
      </p:sp>
    </p:spTree>
    <p:extLst>
      <p:ext uri="{BB962C8B-B14F-4D97-AF65-F5344CB8AC3E}">
        <p14:creationId xmlns:p14="http://schemas.microsoft.com/office/powerpoint/2010/main" val="2982779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B207ACA4-94B1-4F67-8EF3-D44C98709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1800" b="1" i="1">
                <a:latin typeface="Montserrat" panose="00000500000000000000" pitchFamily="2" charset="-52"/>
              </a:rPr>
              <a:t>Use-case </a:t>
            </a:r>
            <a:r>
              <a:rPr lang="ru-RU" sz="1800" b="1" i="1">
                <a:latin typeface="Montserrat" panose="00000500000000000000" pitchFamily="2" charset="-52"/>
              </a:rPr>
              <a:t>диаграмма</a:t>
            </a:r>
            <a:r>
              <a:rPr lang="en-US" sz="1800" b="1" i="1">
                <a:latin typeface="Montserrat" panose="00000500000000000000" pitchFamily="2" charset="-52"/>
              </a:rPr>
              <a:t> ( </a:t>
            </a:r>
            <a:r>
              <a:rPr lang="ru-RU" sz="1800" b="1" i="1">
                <a:latin typeface="Montserrat" panose="00000500000000000000" pitchFamily="2" charset="-52"/>
              </a:rPr>
              <a:t>сущность - администратор)</a:t>
            </a:r>
          </a:p>
          <a:p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0619949-A920-446E-9B35-66C91B45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53" y="125506"/>
            <a:ext cx="10571998" cy="1578032"/>
          </a:xfrm>
        </p:spPr>
        <p:txBody>
          <a:bodyPr/>
          <a:lstStyle/>
          <a:p>
            <a:pPr algn="ctr"/>
            <a:r>
              <a:rPr lang="ru-RU" sz="32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диаграмма потоков (функциональная структура сервиса) — все взаимодействия внутри сервиса и «снаружи» (DFD-формат)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4D9397-427B-42A2-B09F-EED61993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83" y="1821450"/>
            <a:ext cx="10146832" cy="30178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C44F63-5693-4C63-8B9B-32D46B723FDD}"/>
              </a:ext>
            </a:extLst>
          </p:cNvPr>
          <p:cNvSpPr txBox="1"/>
          <p:nvPr/>
        </p:nvSpPr>
        <p:spPr>
          <a:xfrm>
            <a:off x="1748724" y="4839325"/>
            <a:ext cx="84793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latin typeface="Montserrat" panose="00000500000000000000" pitchFamily="2" charset="-52"/>
              </a:rPr>
              <a:t> </a:t>
            </a:r>
            <a:r>
              <a:rPr lang="ru-RU" sz="1800" b="1" i="1" dirty="0">
                <a:latin typeface="Montserrat" panose="00000500000000000000" pitchFamily="2" charset="-52"/>
              </a:rPr>
              <a:t>диаграмма</a:t>
            </a:r>
            <a:r>
              <a:rPr lang="en-US" sz="1800" b="1" i="1" dirty="0">
                <a:latin typeface="Montserrat" panose="00000500000000000000" pitchFamily="2" charset="-52"/>
              </a:rPr>
              <a:t> </a:t>
            </a:r>
            <a:r>
              <a:rPr lang="ru-RU" sz="1800" b="1" i="1" dirty="0">
                <a:latin typeface="Montserrat" panose="00000500000000000000" pitchFamily="2" charset="-52"/>
              </a:rPr>
              <a:t> потоков данных </a:t>
            </a:r>
            <a:r>
              <a:rPr lang="en-US" sz="1800" b="1" i="1" dirty="0">
                <a:latin typeface="Montserrat" panose="00000500000000000000" pitchFamily="2" charset="-52"/>
              </a:rPr>
              <a:t>( </a:t>
            </a:r>
            <a:r>
              <a:rPr lang="ru-RU" b="1" i="1" dirty="0">
                <a:latin typeface="Montserrat" panose="00000500000000000000" pitchFamily="2" charset="-52"/>
              </a:rPr>
              <a:t>верхний уровень абстракции)</a:t>
            </a:r>
            <a:endParaRPr lang="ru-RU" sz="1800" b="1" i="1" dirty="0">
              <a:latin typeface="Montserrat" panose="00000500000000000000" pitchFamily="2" charset="-52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9915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0619949-A920-446E-9B35-66C91B45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23" y="0"/>
            <a:ext cx="10571998" cy="1578032"/>
          </a:xfrm>
        </p:spPr>
        <p:txBody>
          <a:bodyPr/>
          <a:lstStyle/>
          <a:p>
            <a:pPr algn="ctr"/>
            <a:r>
              <a:rPr lang="ru-RU" sz="32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диаграмма потоков (функциональная структура сервиса) — все взаимодействия внутри сервиса и «снаружи» (DFD-формат)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7E91E3E-CA95-4038-B96C-B8377643D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0"/>
          <a:stretch/>
        </p:blipFill>
        <p:spPr bwMode="auto">
          <a:xfrm>
            <a:off x="645566" y="1578032"/>
            <a:ext cx="5370513" cy="51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20AC40-2D18-4C98-A039-B640D8377B36}"/>
              </a:ext>
            </a:extLst>
          </p:cNvPr>
          <p:cNvSpPr txBox="1"/>
          <p:nvPr/>
        </p:nvSpPr>
        <p:spPr>
          <a:xfrm>
            <a:off x="6016079" y="3912111"/>
            <a:ext cx="610048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latin typeface="Montserrat" panose="00000500000000000000" pitchFamily="2" charset="-52"/>
              </a:rPr>
              <a:t> </a:t>
            </a:r>
            <a:r>
              <a:rPr lang="ru-RU" sz="2800" b="1" i="1" dirty="0">
                <a:latin typeface="Montserrat" panose="00000500000000000000" pitchFamily="2" charset="-52"/>
              </a:rPr>
              <a:t>диаграмма</a:t>
            </a:r>
            <a:r>
              <a:rPr lang="en-US" sz="2800" b="1" i="1" dirty="0">
                <a:latin typeface="Montserrat" panose="00000500000000000000" pitchFamily="2" charset="-52"/>
              </a:rPr>
              <a:t> </a:t>
            </a:r>
            <a:r>
              <a:rPr lang="ru-RU" sz="2800" b="1" i="1" dirty="0">
                <a:latin typeface="Montserrat" panose="00000500000000000000" pitchFamily="2" charset="-52"/>
              </a:rPr>
              <a:t> потоков данных</a:t>
            </a:r>
          </a:p>
          <a:p>
            <a:pPr algn="ctr"/>
            <a:r>
              <a:rPr lang="ru-RU" sz="2800" b="1" i="1" dirty="0">
                <a:latin typeface="Montserrat" panose="00000500000000000000" pitchFamily="2" charset="-52"/>
              </a:rPr>
              <a:t> </a:t>
            </a:r>
            <a:r>
              <a:rPr lang="en-US" sz="2800" b="1" i="1" dirty="0">
                <a:latin typeface="Montserrat" panose="00000500000000000000" pitchFamily="2" charset="-52"/>
              </a:rPr>
              <a:t>(</a:t>
            </a:r>
            <a:r>
              <a:rPr lang="ru-RU" sz="2800" b="1" i="1" dirty="0">
                <a:latin typeface="Montserrat" panose="00000500000000000000" pitchFamily="2" charset="-52"/>
              </a:rPr>
              <a:t> декомпозированная)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95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9B426-E85C-49B9-9F9F-0B4F5A72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07" y="-98611"/>
            <a:ext cx="10571998" cy="1544191"/>
          </a:xfrm>
        </p:spPr>
        <p:txBody>
          <a:bodyPr/>
          <a:lstStyle/>
          <a:p>
            <a:pPr algn="ctr"/>
            <a:r>
              <a:rPr lang="ru-RU" sz="32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архитектура данных — логическая и физическая модель данных (UML-формат)</a:t>
            </a:r>
            <a:br>
              <a:rPr lang="ru-RU" sz="32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</a:br>
            <a:endParaRPr lang="ru-RU" sz="3200" i="1" dirty="0">
              <a:latin typeface="Montserrat" panose="00000500000000000000" pitchFamily="2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0808FE-4CC0-4F6E-B336-922A5CA60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6D48B8-365D-45E5-8FF8-38CDE227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1" y="882661"/>
            <a:ext cx="10109011" cy="5416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0CDF7-9008-4526-8D78-3D339FF7750D}"/>
              </a:ext>
            </a:extLst>
          </p:cNvPr>
          <p:cNvSpPr txBox="1"/>
          <p:nvPr/>
        </p:nvSpPr>
        <p:spPr>
          <a:xfrm>
            <a:off x="1147481" y="6218027"/>
            <a:ext cx="10225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latin typeface="Montserrat" panose="00000500000000000000" pitchFamily="2" charset="-52"/>
              </a:rPr>
              <a:t>Базовый вариант диаграммы классов   в качестве логической и концептуальной модели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92750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B9B426-E85C-49B9-9F9F-0B4F5A72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507" y="-98611"/>
            <a:ext cx="10571998" cy="1544191"/>
          </a:xfrm>
        </p:spPr>
        <p:txBody>
          <a:bodyPr/>
          <a:lstStyle/>
          <a:p>
            <a:pPr algn="ctr"/>
            <a:r>
              <a:rPr lang="ru-RU" sz="32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  <a:t>архитектура данных — логическая и физическая модель данных (UML-формат)</a:t>
            </a:r>
            <a:br>
              <a:rPr lang="ru-RU" sz="3200" i="1" dirty="0">
                <a:solidFill>
                  <a:srgbClr val="FFFFFF"/>
                </a:solidFill>
                <a:effectLst/>
                <a:latin typeface="Montserrat" panose="00000500000000000000" pitchFamily="2" charset="-52"/>
              </a:rPr>
            </a:br>
            <a:endParaRPr lang="ru-RU" sz="3200" i="1" dirty="0">
              <a:latin typeface="Montserrat" panose="000005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B0CDF7-9008-4526-8D78-3D339FF7750D}"/>
              </a:ext>
            </a:extLst>
          </p:cNvPr>
          <p:cNvSpPr txBox="1"/>
          <p:nvPr/>
        </p:nvSpPr>
        <p:spPr>
          <a:xfrm>
            <a:off x="765831" y="6430458"/>
            <a:ext cx="10660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latin typeface="Montserrat" panose="00000500000000000000" pitchFamily="2" charset="-52"/>
              </a:rPr>
              <a:t>Базовый вариант </a:t>
            </a:r>
            <a:r>
              <a:rPr lang="en-US" b="1" i="1" dirty="0">
                <a:latin typeface="Montserrat" panose="00000500000000000000" pitchFamily="2" charset="-52"/>
              </a:rPr>
              <a:t>ER-</a:t>
            </a:r>
            <a:r>
              <a:rPr lang="ru-RU" b="1" i="1" dirty="0">
                <a:latin typeface="Montserrat" panose="00000500000000000000" pitchFamily="2" charset="-52"/>
              </a:rPr>
              <a:t>диаграмма  в качестве физической модели данных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7B75921-50BC-422D-B5F1-B28490A09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486691D-C1AA-42A2-8093-11E3A7B9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42" y="913430"/>
            <a:ext cx="10409327" cy="554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D364008-94D4-4D72-9427-2B5AAE018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3EED2A-8117-44DC-8B12-E57759D79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90" y="581670"/>
            <a:ext cx="9923929" cy="5694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09A164-D429-490A-ADE0-D57300F3688F}"/>
              </a:ext>
            </a:extLst>
          </p:cNvPr>
          <p:cNvSpPr txBox="1"/>
          <p:nvPr/>
        </p:nvSpPr>
        <p:spPr>
          <a:xfrm>
            <a:off x="1147481" y="6218027"/>
            <a:ext cx="10225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latin typeface="Montserrat" panose="00000500000000000000" pitchFamily="2" charset="-52"/>
              </a:rPr>
              <a:t>Расширенный  вариант диаграммы классов   в качестве логической и концептуальной модели данных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DD6B1BA-7811-456B-9A81-FB1812AEE482}"/>
              </a:ext>
            </a:extLst>
          </p:cNvPr>
          <p:cNvSpPr txBox="1">
            <a:spLocks/>
          </p:cNvSpPr>
          <p:nvPr/>
        </p:nvSpPr>
        <p:spPr>
          <a:xfrm>
            <a:off x="818712" y="-6358"/>
            <a:ext cx="9795500" cy="95252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000" i="1" dirty="0">
                <a:solidFill>
                  <a:srgbClr val="FFFFFF"/>
                </a:solidFill>
                <a:latin typeface="Montserrat" panose="00000500000000000000" pitchFamily="2" charset="-52"/>
              </a:rPr>
              <a:t>архитектура данных — логическая и физическая модель данных (UML-формат)</a:t>
            </a:r>
            <a:br>
              <a:rPr lang="ru-RU" sz="2000" i="1" dirty="0">
                <a:solidFill>
                  <a:srgbClr val="FFFFFF"/>
                </a:solidFill>
                <a:latin typeface="Montserrat" panose="00000500000000000000" pitchFamily="2" charset="-52"/>
              </a:rPr>
            </a:br>
            <a:endParaRPr lang="ru-RU" sz="2000" i="1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258297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796</TotalTime>
  <Words>963</Words>
  <Application>Microsoft Office PowerPoint</Application>
  <PresentationFormat>Широкоэкранный</PresentationFormat>
  <Paragraphs>98</Paragraphs>
  <Slides>49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4" baseType="lpstr">
      <vt:lpstr>Montserrat</vt:lpstr>
      <vt:lpstr>Century Gothic</vt:lpstr>
      <vt:lpstr>Calibri</vt:lpstr>
      <vt:lpstr>Wingdings 2</vt:lpstr>
      <vt:lpstr>Цитаты</vt:lpstr>
      <vt:lpstr>ТРЕК: «ПРИКЛАДНОЙ АРХИТЕКТУРНЫЙ СЕРВИС» КОМАНДА «АВАНГАРД»</vt:lpstr>
      <vt:lpstr>функциональная структура системы — схема и описание функций системы и их зависимостей </vt:lpstr>
      <vt:lpstr>Презентация PowerPoint</vt:lpstr>
      <vt:lpstr>функциональная структура системы — схема и описание функций системы и их зависимостей </vt:lpstr>
      <vt:lpstr>диаграмма потоков (функциональная структура сервиса) — все взаимодействия внутри сервиса и «снаружи» (DFD-формат)</vt:lpstr>
      <vt:lpstr>диаграмма потоков (функциональная структура сервиса) — все взаимодействия внутри сервиса и «снаружи» (DFD-формат)</vt:lpstr>
      <vt:lpstr>архитектура данных — логическая и физическая модель данных (UML-формат) </vt:lpstr>
      <vt:lpstr>архитектура данных — логическая и физическая модель данных (UML-формат) </vt:lpstr>
      <vt:lpstr>Презентация PowerPoint</vt:lpstr>
      <vt:lpstr>Презентация PowerPoint</vt:lpstr>
      <vt:lpstr>архитектура системы — внутреннее устройство проектируемой системы с указанием технологий реализации и взаимодействий с внешними системами</vt:lpstr>
      <vt:lpstr>архитектура системы — внутреннее устройство проектируемой системы с указанием технологий реализации и взаимодействий с внешними системами</vt:lpstr>
      <vt:lpstr>архитектура системы — внутреннее устройство проектируемой системы с указанием технологий реализации и взаимодействий с внешними системами</vt:lpstr>
      <vt:lpstr>API модулей системы — описание функций API, способов их вызова, возвращаемый результат (протоколы, методы и т.д.) (Swagger-формат)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API модулей системы — описание функций API, способов их вызова, возвращаемый результат (протоколы, методы и т.д.) (Swagger-формат)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API модулей системы — описание функций API, способов их вызова, возвращаемый результат (протоколы, методы и т.д.) (Swagger-формат) </vt:lpstr>
      <vt:lpstr>Презентация PowerPoint</vt:lpstr>
      <vt:lpstr>Презентация PowerPoint</vt:lpstr>
      <vt:lpstr>Презентация PowerPoint</vt:lpstr>
      <vt:lpstr>Презентация PowerPoint</vt:lpstr>
      <vt:lpstr>API модулей системы — описание функций API, способов их вызова, возвращаемый результат (протоколы, методы и т.д.) (Swagger-формат)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API модулей системы — описание функций API, способов их вызова, возвращаемый результат (протоколы, методы и т.д.) (Swagger-формат)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Viktor Gogolev</dc:creator>
  <cp:lastModifiedBy>Viktor Gogolev</cp:lastModifiedBy>
  <cp:revision>476</cp:revision>
  <dcterms:created xsi:type="dcterms:W3CDTF">2024-05-20T16:45:15Z</dcterms:created>
  <dcterms:modified xsi:type="dcterms:W3CDTF">2025-05-22T18:54:54Z</dcterms:modified>
</cp:coreProperties>
</file>